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709" r:id="rId2"/>
    <p:sldMasterId id="2147483798" r:id="rId3"/>
    <p:sldMasterId id="2147483809" r:id="rId4"/>
  </p:sldMasterIdLst>
  <p:notesMasterIdLst>
    <p:notesMasterId r:id="rId34"/>
  </p:notesMasterIdLst>
  <p:handoutMasterIdLst>
    <p:handoutMasterId r:id="rId35"/>
  </p:handoutMasterIdLst>
  <p:sldIdLst>
    <p:sldId id="350" r:id="rId5"/>
    <p:sldId id="343" r:id="rId6"/>
    <p:sldId id="351" r:id="rId7"/>
    <p:sldId id="353" r:id="rId8"/>
    <p:sldId id="356" r:id="rId9"/>
    <p:sldId id="355" r:id="rId10"/>
    <p:sldId id="354" r:id="rId11"/>
    <p:sldId id="357" r:id="rId12"/>
    <p:sldId id="358" r:id="rId13"/>
    <p:sldId id="359" r:id="rId14"/>
    <p:sldId id="360" r:id="rId15"/>
    <p:sldId id="362" r:id="rId16"/>
    <p:sldId id="364" r:id="rId17"/>
    <p:sldId id="374" r:id="rId18"/>
    <p:sldId id="375" r:id="rId19"/>
    <p:sldId id="376" r:id="rId20"/>
    <p:sldId id="377" r:id="rId21"/>
    <p:sldId id="389" r:id="rId22"/>
    <p:sldId id="378" r:id="rId23"/>
    <p:sldId id="391" r:id="rId24"/>
    <p:sldId id="380" r:id="rId25"/>
    <p:sldId id="393" r:id="rId26"/>
    <p:sldId id="381" r:id="rId27"/>
    <p:sldId id="382" r:id="rId28"/>
    <p:sldId id="383" r:id="rId29"/>
    <p:sldId id="401" r:id="rId30"/>
    <p:sldId id="403" r:id="rId31"/>
    <p:sldId id="402" r:id="rId32"/>
    <p:sldId id="33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E87"/>
    <a:srgbClr val="006298"/>
    <a:srgbClr val="843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103" autoAdjust="0"/>
    <p:restoredTop sz="94418"/>
  </p:normalViewPr>
  <p:slideViewPr>
    <p:cSldViewPr snapToGrid="0" snapToObjects="1">
      <p:cViewPr varScale="1">
        <p:scale>
          <a:sx n="107" d="100"/>
          <a:sy n="107" d="100"/>
        </p:scale>
        <p:origin x="13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65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FF226-DC6E-CF46-9887-DE4AB70041F7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1DA3F-A467-A24A-8BE9-586F00979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5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8764C-90B5-DB43-8086-8AB00EB0C2C4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C56D-A4BA-4A41-B0DB-BC0A1EBC2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8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 —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8635" y="617802"/>
            <a:ext cx="4471173" cy="1301895"/>
          </a:xfrm>
        </p:spPr>
        <p:txBody>
          <a:bodyPr wrap="square" lIns="0" tIns="137160" rIns="0" bIns="0" anchor="t" anchorCtr="0">
            <a:spAutoFit/>
          </a:bodyPr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You.</a:t>
            </a:r>
          </a:p>
        </p:txBody>
      </p:sp>
      <p:sp>
        <p:nvSpPr>
          <p:cNvPr id="13" name="Title 7"/>
          <p:cNvSpPr txBox="1">
            <a:spLocks/>
          </p:cNvSpPr>
          <p:nvPr userDrawn="1"/>
        </p:nvSpPr>
        <p:spPr>
          <a:xfrm>
            <a:off x="925286" y="4762953"/>
            <a:ext cx="3733800" cy="3859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bg1"/>
                </a:solidFill>
                <a:latin typeface="Roboto Slab Regular" charset="0"/>
                <a:ea typeface="+mj-ea"/>
                <a:cs typeface="+mj-cs"/>
              </a:defRPr>
            </a:lvl1pPr>
          </a:lstStyle>
          <a:p>
            <a:endParaRPr lang="en-US" sz="1600" b="0" dirty="0">
              <a:solidFill>
                <a:schemeClr val="accent3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58862" y="1924842"/>
            <a:ext cx="4471173" cy="507831"/>
          </a:xfrm>
        </p:spPr>
        <p:txBody>
          <a:bodyPr wrap="square" lIns="0" tIns="22860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800" b="1" normalizeH="0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information if necessary.</a:t>
            </a:r>
          </a:p>
        </p:txBody>
      </p:sp>
    </p:spTree>
    <p:extLst>
      <p:ext uri="{BB962C8B-B14F-4D97-AF65-F5344CB8AC3E}">
        <p14:creationId xmlns:p14="http://schemas.microsoft.com/office/powerpoint/2010/main" val="6402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—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B16029_PPTTemplates_TitleAndDividers_Corporate-1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066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7201" y="457201"/>
            <a:ext cx="11266714" cy="59436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308857" y="2040822"/>
            <a:ext cx="4001193" cy="1301895"/>
          </a:xfrm>
          <a:prstGeom prst="rect">
            <a:avLst/>
          </a:prstGeom>
        </p:spPr>
        <p:txBody>
          <a:bodyPr wrap="square" lIns="0" tIns="137160" rIns="0" bIns="0" anchor="t" anchorCtr="0">
            <a:spAutoFit/>
          </a:bodyPr>
          <a:lstStyle>
            <a:lvl1pPr>
              <a:defRPr sz="420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Divider, call-out, etc.</a:t>
            </a:r>
          </a:p>
        </p:txBody>
      </p:sp>
      <p:sp>
        <p:nvSpPr>
          <p:cNvPr id="13" name="Title 7"/>
          <p:cNvSpPr txBox="1">
            <a:spLocks/>
          </p:cNvSpPr>
          <p:nvPr userDrawn="1"/>
        </p:nvSpPr>
        <p:spPr>
          <a:xfrm>
            <a:off x="925286" y="4762953"/>
            <a:ext cx="3733800" cy="3859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bg1"/>
                </a:solidFill>
                <a:latin typeface="Roboto Slab Regular" charset="0"/>
                <a:ea typeface="+mj-ea"/>
                <a:cs typeface="+mj-cs"/>
              </a:defRPr>
            </a:lvl1pPr>
          </a:lstStyle>
          <a:p>
            <a:endParaRPr lang="en-US" sz="1600" b="0" dirty="0">
              <a:solidFill>
                <a:schemeClr val="accent3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1309084" y="3347862"/>
            <a:ext cx="4001193" cy="784830"/>
          </a:xfrm>
          <a:prstGeom prst="rect">
            <a:avLst/>
          </a:prstGeom>
        </p:spPr>
        <p:txBody>
          <a:bodyPr wrap="square" lIns="0" tIns="22860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800" b="1" normalizeH="0" baseline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goes here — align top of subtitle box with bottom of title box.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8857" y="1923691"/>
            <a:ext cx="4001193" cy="111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0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Statement Slide - No Image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201" y="457201"/>
            <a:ext cx="11266714" cy="5655186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629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9486" y="2043974"/>
            <a:ext cx="7630887" cy="807382"/>
          </a:xfrm>
          <a:prstGeom prst="rect">
            <a:avLst/>
          </a:prstGeom>
        </p:spPr>
        <p:txBody>
          <a:bodyPr lIns="0" tIns="137160" rIns="0" bIns="0"/>
          <a:lstStyle>
            <a:lvl1pPr algn="ctr">
              <a:defRPr sz="4200" baseline="0">
                <a:solidFill>
                  <a:schemeClr val="bg1"/>
                </a:solidFill>
                <a:latin typeface="Roboto Slab Regular"/>
                <a:cs typeface="Roboto Slab Regular"/>
              </a:defRPr>
            </a:lvl1pPr>
          </a:lstStyle>
          <a:p>
            <a:r>
              <a:rPr lang="en-US" dirty="0"/>
              <a:t>Statement goes here.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87309" y="6193618"/>
            <a:ext cx="2844800" cy="365125"/>
          </a:xfrm>
        </p:spPr>
        <p:txBody>
          <a:bodyPr tIns="0" rIns="0" bIns="0" anchor="b"/>
          <a:lstStyle/>
          <a:p>
            <a:fld id="{E58C0DC8-E089-4D4A-A71C-1ACF76415C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179486" y="1923691"/>
            <a:ext cx="7630887" cy="111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2179485" y="2851356"/>
            <a:ext cx="7630888" cy="507831"/>
          </a:xfrm>
          <a:prstGeom prst="rect">
            <a:avLst/>
          </a:prstGeom>
        </p:spPr>
        <p:txBody>
          <a:bodyPr wrap="square" lIns="0" tIns="228600" rIns="0" bIns="0">
            <a:spAutoFit/>
          </a:bodyPr>
          <a:lstStyle>
            <a:lvl1pPr marL="0" indent="0" algn="ctr">
              <a:lnSpc>
                <a:spcPct val="100000"/>
              </a:lnSpc>
              <a:buNone/>
              <a:defRPr sz="1800" b="1" normalizeH="0" baseline="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goes here — align top of subtitle box with bottom of title box.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077743" y="4077111"/>
            <a:ext cx="10036514" cy="609398"/>
          </a:xfrm>
          <a:prstGeom prst="rect">
            <a:avLst/>
          </a:prstGeom>
        </p:spPr>
        <p:txBody>
          <a:bodyPr wrap="square" lIns="0" tIns="0" rIns="0" bIns="0" numCol="3" spcCol="914400">
            <a:spAutoFit/>
          </a:bodyPr>
          <a:lstStyle>
            <a:lvl1pPr marL="285750" indent="-285750" algn="ctr">
              <a:lnSpc>
                <a:spcPct val="100000"/>
              </a:lnSpc>
              <a:buFont typeface="Arial"/>
              <a:buChar char="•"/>
              <a:defRPr sz="1800" b="1" normalizeH="0" baseline="0">
                <a:solidFill>
                  <a:schemeClr val="bg1"/>
                </a:solidFill>
                <a:latin typeface="Roboto Medium"/>
                <a:ea typeface="Roboto Slab" charset="0"/>
                <a:cs typeface="Roboto Medium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Bullet points go here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 points go here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 points go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Content Slide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66725" y="443566"/>
            <a:ext cx="6683249" cy="907941"/>
          </a:xfrm>
          <a:prstGeom prst="rect">
            <a:avLst/>
          </a:prstGeom>
          <a:noFill/>
        </p:spPr>
        <p:txBody>
          <a:bodyPr wrap="square" lIns="0" tIns="228600" rIns="0" bIns="0">
            <a:spAutoFit/>
          </a:bodyPr>
          <a:lstStyle>
            <a:lvl1pPr marL="0" indent="0">
              <a:buNone/>
              <a:defRPr sz="2200" b="1">
                <a:solidFill>
                  <a:srgbClr val="006298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pPr lvl="0"/>
            <a:r>
              <a:rPr lang="en-US" dirty="0"/>
              <a:t>Subtitle goes here — align top of subtitle box with bottom of title box. </a:t>
            </a:r>
          </a:p>
        </p:txBody>
      </p:sp>
    </p:spTree>
    <p:extLst>
      <p:ext uri="{BB962C8B-B14F-4D97-AF65-F5344CB8AC3E}">
        <p14:creationId xmlns:p14="http://schemas.microsoft.com/office/powerpoint/2010/main" val="8918608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B16029_PPTTemplates_TitleAndDividers_Corporate-2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1218706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Slab Regular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Slab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Slab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Slab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Slab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Slab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1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0DC8-E089-4D4A-A71C-1ACF76415CE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7" y="6269614"/>
            <a:ext cx="1292760" cy="3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0308" y="628260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9C267-FC72-D447-BF05-09A3351C68C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6611" y="464489"/>
            <a:ext cx="6276679" cy="87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B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7" y="6269614"/>
            <a:ext cx="1292760" cy="3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transition spd="slow">
    <p:push dir="u"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3059" y="900345"/>
            <a:ext cx="4471173" cy="1894365"/>
          </a:xfrm>
        </p:spPr>
        <p:txBody>
          <a:bodyPr/>
          <a:lstStyle/>
          <a:p>
            <a:r>
              <a:rPr lang="en-US" dirty="0"/>
              <a:t>Trends in</a:t>
            </a:r>
            <a:br>
              <a:rPr lang="en-US" dirty="0"/>
            </a:br>
            <a:r>
              <a:rPr lang="en-US" dirty="0"/>
              <a:t>College Pricing </a:t>
            </a:r>
            <a:r>
              <a:rPr lang="en-US" b="1" dirty="0"/>
              <a:t>2020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464773" y="5406567"/>
            <a:ext cx="2794410" cy="1661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October 2020</a:t>
            </a:r>
          </a:p>
          <a:p>
            <a:pPr marL="0" indent="0">
              <a:buNone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research.collegeboard.org/trends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9400" y="406577"/>
            <a:ext cx="4737100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453059" y="438801"/>
            <a:ext cx="3762712" cy="22159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Roboto" panose="02000000000000000000" pitchFamily="2" charset="0"/>
                <a:cs typeface="Roboto" panose="02000000000000000000" pitchFamily="2" charset="0"/>
              </a:rPr>
              <a:t>Trends in Higher Education Series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3059" y="764275"/>
            <a:ext cx="4471173" cy="135599"/>
          </a:xfrm>
          <a:prstGeom prst="rect">
            <a:avLst/>
          </a:prstGeom>
          <a:solidFill>
            <a:srgbClr val="0A4E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120" r="-6" b="17538"/>
          <a:stretch/>
        </p:blipFill>
        <p:spPr>
          <a:xfrm>
            <a:off x="5778571" y="458534"/>
            <a:ext cx="5944037" cy="59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CB53B7-790A-49EE-908E-EA98D4B5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908C7-405B-4ABE-897E-3F944FD12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4" y="443566"/>
            <a:ext cx="3379135" cy="2077492"/>
          </a:xfrm>
        </p:spPr>
        <p:txBody>
          <a:bodyPr/>
          <a:lstStyle/>
          <a:p>
            <a:r>
              <a:rPr lang="en-US" sz="2000" dirty="0"/>
              <a:t>2020-21 Tuition and Fees at Flagship Universities and Five-Year Percentage Changes in Inflation-Adjusted In-State Tuition and Fees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C4FA9-F1D8-4758-BA7E-A49D64FECA5D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CP-7.</a:t>
            </a:r>
          </a:p>
        </p:txBody>
      </p:sp>
      <p:pic>
        <p:nvPicPr>
          <p:cNvPr id="7" name="Picture 6" descr="A picture containing implement, pencil&#10;&#10;Description automatically generated">
            <a:extLst>
              <a:ext uri="{FF2B5EF4-FFF2-40B4-BE49-F238E27FC236}">
                <a16:creationId xmlns:a16="http://schemas.microsoft.com/office/drawing/2014/main" id="{A8B378B8-BF12-40ED-9EE2-B1EDA39A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94" y="985173"/>
            <a:ext cx="6891542" cy="529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44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95B6A0-D4C8-4F23-831D-CC93C263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6A6A-FE8E-4574-A69D-44A3B93FB4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4714875" cy="1770716"/>
          </a:xfrm>
        </p:spPr>
        <p:txBody>
          <a:bodyPr/>
          <a:lstStyle/>
          <a:p>
            <a:r>
              <a:rPr lang="en-US" dirty="0"/>
              <a:t>Average Published and Net Prices in 2020 Dollars, First-Time Full-Time In-District Undergraduate Students at Public Two-Year Institutions, 2006-07 to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3CB66-4C86-4807-A2C4-CE8604EF8104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CP-8.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227C6B4-95A6-46A1-AADE-CF974EBF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42" y="907133"/>
            <a:ext cx="5229320" cy="49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76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529962-1040-4934-87B9-0DC60BDE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2DEDC-F177-49D9-AB2B-C5104BDAA9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4571440" cy="1976905"/>
          </a:xfrm>
        </p:spPr>
        <p:txBody>
          <a:bodyPr/>
          <a:lstStyle/>
          <a:p>
            <a:r>
              <a:rPr lang="en-US" dirty="0"/>
              <a:t>Average Published and Net Prices in 2020 Dollars, First-Time Full-Time In-State Undergraduate Students at Public Four-Year Institutions, 2006-07 to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D6AE2-8307-4FBA-804D-FE5DC72644F2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CP-9.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C1654C4-802E-4B76-896B-95EBBAE1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47" y="779028"/>
            <a:ext cx="5149511" cy="53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120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2C9AD-1C5B-47A9-95A7-D32681A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2D384-17C3-4199-B59D-F0C728DC1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4670051" cy="1923604"/>
          </a:xfrm>
        </p:spPr>
        <p:txBody>
          <a:bodyPr/>
          <a:lstStyle/>
          <a:p>
            <a:r>
              <a:rPr lang="en-US" dirty="0"/>
              <a:t>Average Published and Net Prices in 2020 Dollars, First-Time Full-Time Undergraduate Students at Private Nonprofit Four-Year Institutions, 2006-07 to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F4F83-38FA-4940-8F1A-3FA4E824856E}"/>
              </a:ext>
            </a:extLst>
          </p:cNvPr>
          <p:cNvSpPr txBox="1"/>
          <p:nvPr/>
        </p:nvSpPr>
        <p:spPr>
          <a:xfrm>
            <a:off x="2043113" y="6326670"/>
            <a:ext cx="6373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CP-10.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078262-3C58-4E0F-8DDB-B5777232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42" y="773917"/>
            <a:ext cx="4853675" cy="51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45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54976-7D43-4EDF-BA36-015BD4C0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04B3E-7AEF-42D7-BB1C-401CF81BFC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10655544" cy="1246495"/>
          </a:xfrm>
        </p:spPr>
        <p:txBody>
          <a:bodyPr/>
          <a:lstStyle/>
          <a:p>
            <a:r>
              <a:rPr lang="en-US" dirty="0"/>
              <a:t>Annual Percentage Changes in Inflation-Adjusted Per-Student State and Local Funding for Higher Education and in Tuition and Fees at Public Institutions, 1988-89 to 2018-19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61B71-D49A-4706-A568-2C9089912680}"/>
              </a:ext>
            </a:extLst>
          </p:cNvPr>
          <p:cNvSpPr txBox="1"/>
          <p:nvPr/>
        </p:nvSpPr>
        <p:spPr>
          <a:xfrm>
            <a:off x="2043113" y="6326670"/>
            <a:ext cx="647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CP-11A.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43B5433-B1FB-4AD3-B57A-AC1BE66C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43" y="2153018"/>
            <a:ext cx="6301565" cy="36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205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58F85-7E97-4BCD-854A-A3CC0338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12907-85D2-48A2-9DBE-AD1EB0586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9292737" cy="907941"/>
          </a:xfrm>
        </p:spPr>
        <p:txBody>
          <a:bodyPr/>
          <a:lstStyle/>
          <a:p>
            <a:r>
              <a:rPr lang="en-US" dirty="0"/>
              <a:t>Total and Per-Student State and Local Funding for Higher Education in 2018 Dollars and Public FTE Enrollment, 1988-89 to 2018-19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5F183-65DB-4261-99F2-E9C65DCAEDAF}"/>
              </a:ext>
            </a:extLst>
          </p:cNvPr>
          <p:cNvSpPr txBox="1"/>
          <p:nvPr/>
        </p:nvSpPr>
        <p:spPr>
          <a:xfrm>
            <a:off x="2043113" y="6326670"/>
            <a:ext cx="647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CP-11B.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34B8D8-122F-455C-85A9-B51B3838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888" y="1905086"/>
            <a:ext cx="6476004" cy="367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12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8B27C-A0E0-4DB2-A8C5-8F4D172B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568F1-8BA3-436E-9815-7A35E2CA57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3567393" cy="2939266"/>
          </a:xfrm>
        </p:spPr>
        <p:txBody>
          <a:bodyPr/>
          <a:lstStyle/>
          <a:p>
            <a:r>
              <a:rPr lang="en-US" dirty="0"/>
              <a:t>2018-19 State and Local Funding for Higher Education per Student and per $1,000 in Personal Income and 10-Year Percentage Change in Inflation-Adjusted Funding per Student, by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44E8F-94E0-48F4-9F62-37603AE8352C}"/>
              </a:ext>
            </a:extLst>
          </p:cNvPr>
          <p:cNvSpPr txBox="1"/>
          <p:nvPr/>
        </p:nvSpPr>
        <p:spPr>
          <a:xfrm>
            <a:off x="2043113" y="6326670"/>
            <a:ext cx="645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CP-12.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04EA67A-2619-48F3-B41A-06EB46B7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37" y="1107943"/>
            <a:ext cx="7174398" cy="48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88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688CA-FAE6-499C-93A6-92E9C9E8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2CB12-394A-45B5-9F8E-C6494593E5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10398499" cy="907941"/>
          </a:xfrm>
        </p:spPr>
        <p:txBody>
          <a:bodyPr/>
          <a:lstStyle/>
          <a:p>
            <a:r>
              <a:rPr lang="en-US" dirty="0"/>
              <a:t>Institutional Revenues per Full-Time Equivalent (FTE) Student in 2017 Dollars at Public Institutions, 2007-08, 2012-13, and 2017-18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F4083-3931-4362-9394-F966DB9A062F}"/>
              </a:ext>
            </a:extLst>
          </p:cNvPr>
          <p:cNvSpPr txBox="1"/>
          <p:nvPr/>
        </p:nvSpPr>
        <p:spPr>
          <a:xfrm>
            <a:off x="2043113" y="6326670"/>
            <a:ext cx="6373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CP-13.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FC40670-2736-4140-AE7F-A43FA702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64" y="1980660"/>
            <a:ext cx="9760360" cy="32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53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80015-E427-4722-B238-688FCF8A2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617DD-B21C-4D34-8547-37D2C1DB6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7991475" cy="907941"/>
          </a:xfrm>
        </p:spPr>
        <p:txBody>
          <a:bodyPr/>
          <a:lstStyle/>
          <a:p>
            <a:r>
              <a:rPr lang="en-US" dirty="0"/>
              <a:t>Percentage of Institutional Revenues from Various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80489-39E9-4868-B930-3197B58B5CF5}"/>
              </a:ext>
            </a:extLst>
          </p:cNvPr>
          <p:cNvSpPr txBox="1"/>
          <p:nvPr/>
        </p:nvSpPr>
        <p:spPr>
          <a:xfrm>
            <a:off x="2043113" y="6326670"/>
            <a:ext cx="611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Page 22.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DF909F7-7A4F-4B8F-8220-1C4CB63E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60" y="1195708"/>
            <a:ext cx="5016384" cy="463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43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BE49D-9EDE-4F2A-BA87-3FB5C6BB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47284-D850-4D18-9D80-941C8D7A02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6248" y="443566"/>
            <a:ext cx="10840183" cy="907941"/>
          </a:xfrm>
        </p:spPr>
        <p:txBody>
          <a:bodyPr/>
          <a:lstStyle/>
          <a:p>
            <a:r>
              <a:rPr lang="en-US" dirty="0"/>
              <a:t>Net Tuition Revenues, Subsidies, and Education and Related Expenditures per Full-Time Equivalent (FTE) Student in 2017 Dollars, 2007-08, 2012-13, and 2017-18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58B34-2B54-4154-BBF6-0DEB87E2AA37}"/>
              </a:ext>
            </a:extLst>
          </p:cNvPr>
          <p:cNvSpPr txBox="1"/>
          <p:nvPr/>
        </p:nvSpPr>
        <p:spPr>
          <a:xfrm>
            <a:off x="2043113" y="6326670"/>
            <a:ext cx="645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CP-14.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59822BE-6049-4107-BFC3-F811DF14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57" y="2110109"/>
            <a:ext cx="9018142" cy="36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64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66725" y="490600"/>
            <a:ext cx="9108098" cy="907941"/>
          </a:xfrm>
        </p:spPr>
        <p:txBody>
          <a:bodyPr/>
          <a:lstStyle/>
          <a:p>
            <a:r>
              <a:rPr lang="en-US" dirty="0"/>
              <a:t>Average Published Charges (Enrollment-Weighted) for Full-Time Undergraduates, 2019-20 and 2020-21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AD17B-EDA6-4AC7-B012-4F0515374F97}"/>
              </a:ext>
            </a:extLst>
          </p:cNvPr>
          <p:cNvSpPr txBox="1"/>
          <p:nvPr/>
        </p:nvSpPr>
        <p:spPr>
          <a:xfrm>
            <a:off x="2043113" y="6326670"/>
            <a:ext cx="6217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Table CP-1.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8EB563F-BE77-4C34-8F84-CF42F492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17" y="1666721"/>
            <a:ext cx="9730166" cy="41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1D7BE7-DC47-4A6D-B839-5F749132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82147-ABD6-4E73-B863-EF5902FBAA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8642106" cy="907941"/>
          </a:xfrm>
        </p:spPr>
        <p:txBody>
          <a:bodyPr/>
          <a:lstStyle/>
          <a:p>
            <a:r>
              <a:rPr lang="en-US" dirty="0"/>
              <a:t>Subsidy as a Percentage of Education and Related Expenditures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A0876-B71E-4CC7-A24F-D25594281BA7}"/>
              </a:ext>
            </a:extLst>
          </p:cNvPr>
          <p:cNvSpPr txBox="1"/>
          <p:nvPr/>
        </p:nvSpPr>
        <p:spPr>
          <a:xfrm>
            <a:off x="2043113" y="6326670"/>
            <a:ext cx="611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Page 23.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E655885-83F8-4FEC-8972-B841735B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11" y="2175722"/>
            <a:ext cx="10245178" cy="21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2377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633EB-E718-41E0-927F-02821F35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325E1-6BA0-4DDE-8FF0-20C3D9055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10039910" cy="569387"/>
          </a:xfrm>
        </p:spPr>
        <p:txBody>
          <a:bodyPr/>
          <a:lstStyle/>
          <a:p>
            <a:r>
              <a:rPr lang="en-US" dirty="0"/>
              <a:t>Mean Family Income in 2019 Dollars by Quintile, 1989, 1999, 2009, and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59410-9550-47CB-9743-E29E0942B4AE}"/>
              </a:ext>
            </a:extLst>
          </p:cNvPr>
          <p:cNvSpPr txBox="1"/>
          <p:nvPr/>
        </p:nvSpPr>
        <p:spPr>
          <a:xfrm>
            <a:off x="2043113" y="6326670"/>
            <a:ext cx="664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CP-15A.</a:t>
            </a:r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7714C233-E845-4648-88F4-04561E76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0" y="1329481"/>
            <a:ext cx="11708300" cy="312597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B0E63BA-74A4-4FD0-B58E-E1ECA8D6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65" y="4617808"/>
            <a:ext cx="5425982" cy="14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08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1AC3B-148C-44FE-A0EA-C294A9DB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05908-03A1-4D11-8C21-14C9B7B33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3970804" cy="1474881"/>
          </a:xfrm>
        </p:spPr>
        <p:txBody>
          <a:bodyPr/>
          <a:lstStyle/>
          <a:p>
            <a:r>
              <a:rPr lang="en-US" dirty="0"/>
              <a:t>Median Family Income by Selected Characteristics,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B5863-B623-4DE1-8F83-2DA69B27E3B0}"/>
              </a:ext>
            </a:extLst>
          </p:cNvPr>
          <p:cNvSpPr txBox="1"/>
          <p:nvPr/>
        </p:nvSpPr>
        <p:spPr>
          <a:xfrm>
            <a:off x="2043113" y="6326670"/>
            <a:ext cx="647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CP-15B.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9AEF55B-2900-4141-B2F1-268CA5B4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11" y="905611"/>
            <a:ext cx="5793060" cy="48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58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060E1-7215-443C-BB6F-6D6236C2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F32D5-CD4F-4303-A56B-66D164A80C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4799867" cy="1923604"/>
          </a:xfrm>
        </p:spPr>
        <p:txBody>
          <a:bodyPr/>
          <a:lstStyle/>
          <a:p>
            <a:r>
              <a:rPr lang="en-US" dirty="0"/>
              <a:t>Postsecondary Fall Enrollment by Attendance Status and Level of Enrollment (with Percentage of All Students Enrolled in Each Sector), 2000 to 2018, Selected Years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DC41E-7D53-4230-BDE6-B0B482DD49C4}"/>
              </a:ext>
            </a:extLst>
          </p:cNvPr>
          <p:cNvSpPr txBox="1"/>
          <p:nvPr/>
        </p:nvSpPr>
        <p:spPr>
          <a:xfrm>
            <a:off x="2043113" y="6326670"/>
            <a:ext cx="6373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CP-16.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D507E56-7296-4DD8-84FF-9FFBD479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89" y="546877"/>
            <a:ext cx="4569046" cy="577979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656DE3B-EA4B-451F-ADF1-36DAAECAC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893639"/>
            <a:ext cx="4805314" cy="16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3310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2D454-6779-4782-9615-43BD75F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FD86-3F31-46C6-84F3-E31FDE8C0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4" y="443566"/>
            <a:ext cx="9864237" cy="907941"/>
          </a:xfrm>
        </p:spPr>
        <p:txBody>
          <a:bodyPr/>
          <a:lstStyle/>
          <a:p>
            <a:r>
              <a:rPr lang="en-US" dirty="0"/>
              <a:t>Percentage Change in Full-Time Equivalent (FTE) Enrollment in Public Institutions by State, Fall 2008 to Fall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E69D1-2820-4A7F-9685-9F9D7A5BE712}"/>
              </a:ext>
            </a:extLst>
          </p:cNvPr>
          <p:cNvSpPr txBox="1"/>
          <p:nvPr/>
        </p:nvSpPr>
        <p:spPr>
          <a:xfrm>
            <a:off x="2043113" y="6326670"/>
            <a:ext cx="6560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CP-17A.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5959CCB-64AA-48A9-B5E3-121DDF91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6" y="2127143"/>
            <a:ext cx="10256888" cy="30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60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32A59-2FAE-4DEF-9265-2951EBE8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682DD-FB2D-4B54-A3B7-EDAFA137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9169644" cy="907941"/>
          </a:xfrm>
        </p:spPr>
        <p:txBody>
          <a:bodyPr/>
          <a:lstStyle/>
          <a:p>
            <a:r>
              <a:rPr lang="en-US" dirty="0"/>
              <a:t>Percentage of All Public Full-Time Equivalent (FTE) Undergraduate Enrollment in Two-Year Institutions by State, Fall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983A3-B2CB-4FDA-A21B-D40E50433B9B}"/>
              </a:ext>
            </a:extLst>
          </p:cNvPr>
          <p:cNvSpPr txBox="1"/>
          <p:nvPr/>
        </p:nvSpPr>
        <p:spPr>
          <a:xfrm>
            <a:off x="2043113" y="6326670"/>
            <a:ext cx="664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CP-17B.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8FBC2B0-70D4-4800-8E4C-82D830C4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84" y="2042605"/>
            <a:ext cx="10235710" cy="29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058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2D454-6779-4782-9615-43BD75F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FD86-3F31-46C6-84F3-E31FDE8C0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6032688" cy="1061829"/>
          </a:xfrm>
        </p:spPr>
        <p:txBody>
          <a:bodyPr/>
          <a:lstStyle/>
          <a:p>
            <a:pPr algn="l"/>
            <a:r>
              <a:rPr lang="en-US" sz="1800" i="0" u="none" strike="noStrike" baseline="0" dirty="0">
                <a:latin typeface="Roboto Slab"/>
              </a:rPr>
              <a:t>Total Number of Undergraduate and Graduate Students Who Were Not U.S. Citizens or Permanent Residents, by Institution Type, 1998, 2008, and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E69D1-2820-4A7F-9685-9F9D7A5BE712}"/>
              </a:ext>
            </a:extLst>
          </p:cNvPr>
          <p:cNvSpPr txBox="1"/>
          <p:nvPr/>
        </p:nvSpPr>
        <p:spPr>
          <a:xfrm>
            <a:off x="2043113" y="6326670"/>
            <a:ext cx="6560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CP-18.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73DCFB2-481F-4D4D-AEC5-14483C773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162" y="156479"/>
            <a:ext cx="3727775" cy="607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983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F2D454-6779-4782-9615-43BD75F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3FD86-3F31-46C6-84F3-E31FDE8C0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4" y="443566"/>
            <a:ext cx="9618569" cy="784830"/>
          </a:xfrm>
        </p:spPr>
        <p:txBody>
          <a:bodyPr/>
          <a:lstStyle/>
          <a:p>
            <a:pPr algn="l"/>
            <a:r>
              <a:rPr lang="en-US" sz="1800" i="0" u="none" strike="noStrike" baseline="0" dirty="0">
                <a:latin typeface="Roboto Slab"/>
              </a:rPr>
              <a:t>Percentage of Undergraduate and Graduate Students Who Were Not U.S. Citizens or Permanent Residents, by Institution Type, 1998, 2008, and 2018</a:t>
            </a:r>
            <a:endParaRPr lang="en-US" sz="2400" dirty="0">
              <a:latin typeface="Roboto Slab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E69D1-2820-4A7F-9685-9F9D7A5BE712}"/>
              </a:ext>
            </a:extLst>
          </p:cNvPr>
          <p:cNvSpPr txBox="1"/>
          <p:nvPr/>
        </p:nvSpPr>
        <p:spPr>
          <a:xfrm>
            <a:off x="2043113" y="6326670"/>
            <a:ext cx="601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page 27.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53CE718-71A3-41F3-99F5-C951B3F7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51" y="1716863"/>
            <a:ext cx="6419990" cy="41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48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32A59-2FAE-4DEF-9265-2951EBE8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682DD-FB2D-4B54-A3B7-EDAFA137E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4" y="443566"/>
            <a:ext cx="11008100" cy="907941"/>
          </a:xfrm>
        </p:spPr>
        <p:txBody>
          <a:bodyPr/>
          <a:lstStyle/>
          <a:p>
            <a:r>
              <a:rPr lang="en-US" dirty="0"/>
              <a:t>Percentage of Postsecondary Students Enrolled in Distance Education Courses, Fall 2012 and Fall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983A3-B2CB-4FDA-A21B-D40E50433B9B}"/>
              </a:ext>
            </a:extLst>
          </p:cNvPr>
          <p:cNvSpPr txBox="1"/>
          <p:nvPr/>
        </p:nvSpPr>
        <p:spPr>
          <a:xfrm>
            <a:off x="2043113" y="6326670"/>
            <a:ext cx="6373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CP-19.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7993B35-B1D4-414F-A916-C0B10118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82" y="1816693"/>
            <a:ext cx="9526836" cy="39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901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35" y="617802"/>
            <a:ext cx="4471173" cy="2132892"/>
          </a:xfrm>
        </p:spPr>
        <p:txBody>
          <a:bodyPr/>
          <a:lstStyle/>
          <a:p>
            <a:r>
              <a:rPr lang="en-US" sz="7200" dirty="0"/>
              <a:t>Thank</a:t>
            </a:r>
            <a:br>
              <a:rPr lang="en-US" sz="7200" dirty="0"/>
            </a:br>
            <a:r>
              <a:rPr lang="en-US" sz="7200" dirty="0"/>
              <a:t>You.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8634" y="2764986"/>
            <a:ext cx="4471173" cy="1723549"/>
          </a:xfrm>
        </p:spPr>
        <p:txBody>
          <a:bodyPr/>
          <a:lstStyle/>
          <a:p>
            <a:r>
              <a:rPr lang="en-US" altLang="en-US" dirty="0">
                <a:latin typeface="Roboto Regular"/>
                <a:ea typeface="ＭＳ Ｐゴシック" pitchFamily="34" charset="-128"/>
                <a:cs typeface="Roboto Regular"/>
              </a:rPr>
              <a:t>research.collegeboard.org/trends</a:t>
            </a:r>
          </a:p>
          <a:p>
            <a:endParaRPr lang="en-US" altLang="en-US" dirty="0">
              <a:latin typeface="Roboto Regular"/>
              <a:ea typeface="ＭＳ Ｐゴシック" pitchFamily="34" charset="-128"/>
              <a:cs typeface="Roboto Regular"/>
            </a:endParaRPr>
          </a:p>
          <a:p>
            <a:r>
              <a:rPr lang="en-US" dirty="0">
                <a:latin typeface="Roboto Regular"/>
                <a:cs typeface="Roboto Regular"/>
              </a:rPr>
              <a:t>trends@collegeboard.org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0725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9E0AF-FC50-4BAF-ADE5-80368CC3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F3E5-6FE2-4D27-BADA-7135ED6F7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8035437" cy="907941"/>
          </a:xfrm>
        </p:spPr>
        <p:txBody>
          <a:bodyPr/>
          <a:lstStyle/>
          <a:p>
            <a:r>
              <a:rPr lang="en-US" dirty="0"/>
              <a:t>Average Estimated Full-Time Undergraduate Budgets (Enrollment-Weighted) by Sector,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E56EB-0C5C-4D11-B262-816BFCBED47F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CP-1.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C9E7F42-6356-4AC1-BBA9-4BBB67DF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40" y="1731625"/>
            <a:ext cx="9951376" cy="40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089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6D282D-56C8-4EC7-946A-9843EDE6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FA45F-0EB3-44B8-BEA7-88C55992E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4392146" cy="1246495"/>
          </a:xfrm>
        </p:spPr>
        <p:txBody>
          <a:bodyPr/>
          <a:lstStyle/>
          <a:p>
            <a:r>
              <a:rPr lang="en-US" dirty="0"/>
              <a:t>Average Published Tuition and Fees in 2020 Dollars by Sector, 1990-91 to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D1E7B-5289-4F36-B720-F723006BA51D}"/>
              </a:ext>
            </a:extLst>
          </p:cNvPr>
          <p:cNvSpPr txBox="1"/>
          <p:nvPr/>
        </p:nvSpPr>
        <p:spPr>
          <a:xfrm>
            <a:off x="5046941" y="6270324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CP-2.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3C07A9B-D489-479B-ACD1-72775942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07" y="907135"/>
            <a:ext cx="6060887" cy="473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913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FD622-505D-441E-B7E2-27C024EA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DE4B-FA37-47F4-B8D7-CC9D7A159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4" y="443566"/>
            <a:ext cx="9134475" cy="907941"/>
          </a:xfrm>
        </p:spPr>
        <p:txBody>
          <a:bodyPr/>
          <a:lstStyle/>
          <a:p>
            <a:r>
              <a:rPr lang="en-US" dirty="0"/>
              <a:t>Inflation-Adjusted Published Tuition and Fees Relative to 1990-91, 1990-91 to 2020-21 (1990-91 = 1.0)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BD622-0559-4FF7-BFC7-9D7CA79CD270}"/>
              </a:ext>
            </a:extLst>
          </p:cNvPr>
          <p:cNvSpPr txBox="1"/>
          <p:nvPr/>
        </p:nvSpPr>
        <p:spPr>
          <a:xfrm>
            <a:off x="2043113" y="6326670"/>
            <a:ext cx="639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CP-3.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92186FF-CAC5-4075-8373-5F3AAA60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15" y="1667431"/>
            <a:ext cx="7005494" cy="397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075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54105F-1D34-464F-B157-4028E3D2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4F40C-15A2-45A6-805B-DAB6EFE3E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8123360" cy="907941"/>
          </a:xfrm>
        </p:spPr>
        <p:txBody>
          <a:bodyPr/>
          <a:lstStyle/>
          <a:p>
            <a:r>
              <a:rPr lang="en-US" dirty="0"/>
              <a:t>Ten-Year Percentage Changes in Inflation-Adjusted Published Prices by Decade, 1990-91 to 2020-21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2BEBC-63ED-40AB-9466-B5EA081E967F}"/>
              </a:ext>
            </a:extLst>
          </p:cNvPr>
          <p:cNvSpPr txBox="1"/>
          <p:nvPr/>
        </p:nvSpPr>
        <p:spPr>
          <a:xfrm>
            <a:off x="2043113" y="6326670"/>
            <a:ext cx="639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CP-4.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CC760E9-5E98-4F24-9F63-0F26A089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887" y="1950351"/>
            <a:ext cx="7310226" cy="36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21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AFD999-3899-4BB9-8C9E-44E860EC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5CD04-3322-4EC0-83A1-212BD0EAE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6"/>
            <a:ext cx="8662035" cy="907941"/>
          </a:xfrm>
        </p:spPr>
        <p:txBody>
          <a:bodyPr/>
          <a:lstStyle/>
          <a:p>
            <a:r>
              <a:rPr lang="en-US" dirty="0"/>
              <a:t>Average Tuition and Fees and Room and Board in 2020 Dollars, 1990-91 to 2020-21, Selected Years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9602B-6876-465C-820A-52AB85ED1AB8}"/>
              </a:ext>
            </a:extLst>
          </p:cNvPr>
          <p:cNvSpPr txBox="1"/>
          <p:nvPr/>
        </p:nvSpPr>
        <p:spPr>
          <a:xfrm>
            <a:off x="2043113" y="6326670"/>
            <a:ext cx="6302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Table CP-2.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91006960-6928-4DF3-BF3B-A09C840B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73" y="1592665"/>
            <a:ext cx="9454595" cy="43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3552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5D9DC1-27C7-4B1D-911D-3AC34A11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7501B-CB27-4F72-B329-E3F954F7BB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6" y="443566"/>
            <a:ext cx="3585322" cy="2385268"/>
          </a:xfrm>
        </p:spPr>
        <p:txBody>
          <a:bodyPr/>
          <a:lstStyle/>
          <a:p>
            <a:r>
              <a:rPr lang="en-US" sz="2000" dirty="0"/>
              <a:t>Average 2020-21 In-District Tuition and Fees at Public Two-Year Institutions and Five-Year Percentage Changes in Inflation-Adjusted In-District Tuition and Fees, by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88D6B-562B-4A88-89B7-49132E542BF4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CP-5.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408188-5C85-456F-86BB-483FF698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49" y="634226"/>
            <a:ext cx="6851918" cy="53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4971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3AEB0-34B2-44B2-9B36-BD619662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9C267-FC72-D447-BF05-09A3351C68CB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87F2B-B42B-4A43-88C5-06AE2369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443565"/>
            <a:ext cx="3092263" cy="2389281"/>
          </a:xfrm>
        </p:spPr>
        <p:txBody>
          <a:bodyPr/>
          <a:lstStyle/>
          <a:p>
            <a:r>
              <a:rPr lang="en-US" sz="2000" dirty="0"/>
              <a:t>Average 2020-21 Tuition and Fees at Public Four-Year Institutions and Five-Year Percentage Changes in Inflation-Adjusted In-State Tuition and Fees, by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269440-B211-43DE-B655-DD7DF37921F2}"/>
              </a:ext>
            </a:extLst>
          </p:cNvPr>
          <p:cNvSpPr txBox="1"/>
          <p:nvPr/>
        </p:nvSpPr>
        <p:spPr>
          <a:xfrm>
            <a:off x="2043113" y="6326670"/>
            <a:ext cx="6288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Slab" pitchFamily="2" charset="0"/>
                <a:ea typeface="Roboto Slab" pitchFamily="2" charset="0"/>
              </a:rPr>
              <a:t>Source: The College Board, Trends in College Pricing and Student Aid 2020, Figure CP-6.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43783A1-EC82-4A9A-BC29-528E4B40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79" y="996063"/>
            <a:ext cx="6873254" cy="508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227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itle Slides">
  <a:themeElements>
    <a:clrScheme name="CB Theme 1">
      <a:dk1>
        <a:srgbClr val="1E1E1E"/>
      </a:dk1>
      <a:lt1>
        <a:srgbClr val="FFFFFF"/>
      </a:lt1>
      <a:dk2>
        <a:srgbClr val="44546A"/>
      </a:dk2>
      <a:lt2>
        <a:srgbClr val="E7E6E6"/>
      </a:lt2>
      <a:accent1>
        <a:srgbClr val="006298"/>
      </a:accent1>
      <a:accent2>
        <a:srgbClr val="0077C8"/>
      </a:accent2>
      <a:accent3>
        <a:srgbClr val="FEDB00"/>
      </a:accent3>
      <a:accent4>
        <a:srgbClr val="E57200"/>
      </a:accent4>
      <a:accent5>
        <a:srgbClr val="009CDE"/>
      </a:accent5>
      <a:accent6>
        <a:srgbClr val="3A913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Dividers">
  <a:themeElements>
    <a:clrScheme name="CB Theme 1">
      <a:dk1>
        <a:srgbClr val="1E1E1E"/>
      </a:dk1>
      <a:lt1>
        <a:srgbClr val="FFFFFF"/>
      </a:lt1>
      <a:dk2>
        <a:srgbClr val="44546A"/>
      </a:dk2>
      <a:lt2>
        <a:srgbClr val="E7E6E6"/>
      </a:lt2>
      <a:accent1>
        <a:srgbClr val="006298"/>
      </a:accent1>
      <a:accent2>
        <a:srgbClr val="0077C8"/>
      </a:accent2>
      <a:accent3>
        <a:srgbClr val="FEDB00"/>
      </a:accent3>
      <a:accent4>
        <a:srgbClr val="E57200"/>
      </a:accent4>
      <a:accent5>
        <a:srgbClr val="009CDE"/>
      </a:accent5>
      <a:accent6>
        <a:srgbClr val="3A913F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. Statement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. Content Slide - No Side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1068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Roboto</vt:lpstr>
      <vt:lpstr>Roboto Medium</vt:lpstr>
      <vt:lpstr>Roboto Regular</vt:lpstr>
      <vt:lpstr>Roboto Slab</vt:lpstr>
      <vt:lpstr>Roboto Slab Regular</vt:lpstr>
      <vt:lpstr>Title Slides</vt:lpstr>
      <vt:lpstr>Section Dividers</vt:lpstr>
      <vt:lpstr>3. Statement Slides</vt:lpstr>
      <vt:lpstr>5. Content Slide - No Sidebar</vt:lpstr>
      <vt:lpstr>Trends in College Pricing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Ma, Jennifer</cp:lastModifiedBy>
  <cp:revision>209</cp:revision>
  <dcterms:created xsi:type="dcterms:W3CDTF">2016-08-22T23:40:38Z</dcterms:created>
  <dcterms:modified xsi:type="dcterms:W3CDTF">2020-10-23T17:22:15Z</dcterms:modified>
</cp:coreProperties>
</file>